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3" autoAdjust="0"/>
    <p:restoredTop sz="94660"/>
  </p:normalViewPr>
  <p:slideViewPr>
    <p:cSldViewPr>
      <p:cViewPr varScale="1">
        <p:scale>
          <a:sx n="90" d="100"/>
          <a:sy n="90" d="100"/>
        </p:scale>
        <p:origin x="-540" y="-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837CF-7338-4E92-B452-5CAA2C4DAD78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D61AA-A529-496E-968C-C2BD756660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25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D61AA-A529-496E-968C-C2BD7566608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0D48-EBED-48E7-9BE9-FED47C4C7B70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C57664-F04E-419E-B4E5-1F3C12EC34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0D48-EBED-48E7-9BE9-FED47C4C7B70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C57664-F04E-419E-B4E5-1F3C12EC34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29130"/>
            <a:ext cx="1524000" cy="4876271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9"/>
            <a:ext cx="6019800" cy="48762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5464955"/>
            <a:ext cx="2002464" cy="189085"/>
          </a:xfrm>
        </p:spPr>
        <p:txBody>
          <a:bodyPr/>
          <a:lstStyle>
            <a:extLst/>
          </a:lstStyle>
          <a:p>
            <a:fld id="{37760D48-EBED-48E7-9BE9-FED47C4C7B70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5463540"/>
            <a:ext cx="3657600" cy="1905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5461000"/>
            <a:ext cx="588336" cy="1905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C57664-F04E-419E-B4E5-1F3C12EC34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5715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xmlns:mc="http://schemas.openxmlformats.org/markup-compatibility/2006" xmlns:a14="http://schemas.microsoft.com/office/drawing/2010/main" val="000000" mc:Ignorable="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190500" y="2857500"/>
            <a:ext cx="5715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444500"/>
            <a:ext cx="5105400" cy="2390140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2949887"/>
            <a:ext cx="5114778" cy="917707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5464955"/>
            <a:ext cx="2002464" cy="189085"/>
          </a:xfrm>
        </p:spPr>
        <p:txBody>
          <a:bodyPr/>
          <a:lstStyle>
            <a:lvl1pPr>
              <a:def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extLst/>
          </a:lstStyle>
          <a:p>
            <a:fld id="{37760D48-EBED-48E7-9BE9-FED47C4C7B70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5464955"/>
            <a:ext cx="2927722" cy="190500"/>
          </a:xfrm>
        </p:spPr>
        <p:txBody>
          <a:bodyPr/>
          <a:lstStyle>
            <a:lvl1pPr>
              <a:defRPr lang="en-US" dirty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5463540"/>
            <a:ext cx="588336" cy="190500"/>
          </a:xfrm>
        </p:spPr>
        <p:txBody>
          <a:bodyPr/>
          <a:lstStyle>
            <a:lvl1pPr>
              <a:def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extLst/>
          </a:lstStyle>
          <a:p>
            <a:fld id="{D2C57664-F04E-419E-B4E5-1F3C12EC34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351531"/>
            <a:ext cx="6255488" cy="1135063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587501"/>
            <a:ext cx="6255488" cy="619589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5464008"/>
            <a:ext cx="2002464" cy="189085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7760D48-EBED-48E7-9BE9-FED47C4C7B70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5464008"/>
            <a:ext cx="2895600" cy="1905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5462593"/>
            <a:ext cx="588336" cy="190500"/>
          </a:xfrm>
        </p:spPr>
        <p:txBody>
          <a:bodyPr/>
          <a:lstStyle>
            <a:extLst/>
          </a:lstStyle>
          <a:p>
            <a:fld id="{D2C57664-F04E-419E-B4E5-1F3C12EC34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p14="http://schemas.microsoft.com/office/powerpoint/2010/main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"/>
            <a:ext cx="7242048" cy="9525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3520440" cy="377163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333500"/>
            <a:ext cx="3520440" cy="377163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0D48-EBED-48E7-9BE9-FED47C4C7B70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C57664-F04E-419E-B4E5-1F3C12EC34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"/>
            <a:ext cx="7242048" cy="9525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889500"/>
            <a:ext cx="3520440" cy="3810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4889500"/>
            <a:ext cx="3520440" cy="3810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26533"/>
            <a:ext cx="3520440" cy="3429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426533"/>
            <a:ext cx="3520440" cy="3429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0D48-EBED-48E7-9BE9-FED47C4C7B70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C57664-F04E-419E-B4E5-1F3C12EC34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"/>
            <a:ext cx="7242048" cy="9525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0D48-EBED-48E7-9BE9-FED47C4C7B70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C57664-F04E-419E-B4E5-1F3C12EC34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7760D48-EBED-48E7-9BE9-FED47C4C7B70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C57664-F04E-419E-B4E5-1F3C12EC34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0"/>
            <a:ext cx="5897880" cy="97790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247847"/>
            <a:ext cx="5897880" cy="502093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778000"/>
            <a:ext cx="7239000" cy="36431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0D48-EBED-48E7-9BE9-FED47C4C7B70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C57664-F04E-419E-B4E5-1F3C12EC34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9" y="837224"/>
            <a:ext cx="4319527" cy="359381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AFAFA" mc:Ignorable=""/>
          </a:solidFill>
          <a:ln w="1270" cap="rnd" cmpd="sng" algn="ctr">
            <a:solidFill>
              <a:srgbClr xmlns:mc="http://schemas.openxmlformats.org/markup-compatibility/2006" xmlns:a14="http://schemas.microsoft.com/office/drawing/2010/main" val="EAEAEA" mc:Ignorable=""/>
            </a:solidFill>
            <a:prstDash val="solid"/>
          </a:ln>
          <a:effectLst>
            <a:outerShdw blurRad="25000" dist="12700" dir="5400000" algn="t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7" y="832347"/>
            <a:ext cx="4319527" cy="3593811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AFAFA" mc:Ignorable=""/>
          </a:solidFill>
          <a:ln w="1270" cap="rnd" cmpd="sng" algn="ctr">
            <a:solidFill>
              <a:srgbClr xmlns:mc="http://schemas.openxmlformats.org/markup-compatibility/2006" xmlns:a14="http://schemas.microsoft.com/office/drawing/2010/main" val="EAEAEA" mc:Ignorable=""/>
            </a:solidFill>
            <a:prstDash val="solid"/>
          </a:ln>
          <a:effectLst>
            <a:outerShdw blurRad="28000" dist="12700" dir="5400000" algn="tl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952500"/>
            <a:ext cx="3429000" cy="17145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2736362"/>
            <a:ext cx="3429000" cy="160020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0D48-EBED-48E7-9BE9-FED47C4C7B70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C57664-F04E-419E-B4E5-1F3C12EC34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867502"/>
            <a:ext cx="4206240" cy="3505200"/>
          </a:xfrm>
          <a:solidFill>
            <a:schemeClr val="bg2">
              <a:shade val="50000"/>
            </a:schemeClr>
          </a:solidFill>
          <a:ln w="107950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44450" dist="3810" dir="5400000" algn="tl" rotWithShape="0">
              <a:srgbClr xmlns:mc="http://schemas.openxmlformats.org/markup-compatibility/2006" xmlns:a14="http://schemas.microsoft.com/office/drawing/2010/main" val="000000" mc:Ignorable="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xmlns:mc="http://schemas.openxmlformats.org/markup-compatibility/2006" xmlns:a14="http://schemas.microsoft.com/office/drawing/2010/main" val="969696" mc:Ignorable="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5715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xmlns:mc="http://schemas.openxmlformats.org/markup-compatibility/2006" xmlns:a14="http://schemas.microsoft.com/office/drawing/2010/main" val="000000" mc:Ignorable="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266700"/>
            <a:ext cx="7239000" cy="9525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341180"/>
            <a:ext cx="7239000" cy="40386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5464955"/>
            <a:ext cx="2002464" cy="189085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7760D48-EBED-48E7-9BE9-FED47C4C7B70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5464955"/>
            <a:ext cx="3657600" cy="1905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5463540"/>
            <a:ext cx="588336" cy="1905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2C57664-F04E-419E-B4E5-1F3C12EC34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5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uiExpand="1" build="p">
        <p:tmplLst>
          <p:tmpl lvl="1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11: Further Topics in Algebra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Probability</a:t>
            </a:r>
            <a:r>
              <a:rPr lang="en-US" dirty="0" smtClean="0"/>
              <a:t> is the likelihood that an event will occur.</a:t>
            </a:r>
          </a:p>
          <a:p>
            <a:r>
              <a:rPr lang="en-US" dirty="0" smtClean="0"/>
              <a:t>It is between 0 and 1.   </a:t>
            </a:r>
          </a:p>
          <a:p>
            <a:r>
              <a:rPr lang="en-US" dirty="0" smtClean="0"/>
              <a:t>A probability of 0 means an event will never happen.</a:t>
            </a:r>
          </a:p>
          <a:p>
            <a:r>
              <a:rPr lang="en-US" dirty="0" smtClean="0"/>
              <a:t>A probability of 1 means an event is certain to happen.</a:t>
            </a:r>
          </a:p>
          <a:p>
            <a:r>
              <a:rPr lang="en-US" dirty="0" smtClean="0"/>
              <a:t>A few terms:</a:t>
            </a:r>
          </a:p>
          <a:p>
            <a:pPr lvl="1"/>
            <a:r>
              <a:rPr lang="en-US" dirty="0" smtClean="0"/>
              <a:t>Outcome: the result from an experiment</a:t>
            </a:r>
          </a:p>
          <a:p>
            <a:pPr lvl="1"/>
            <a:r>
              <a:rPr lang="en-US" dirty="0" smtClean="0"/>
              <a:t>Sample space: the set of all outcomes</a:t>
            </a:r>
          </a:p>
          <a:p>
            <a:pPr lvl="1"/>
            <a:r>
              <a:rPr lang="en-US" dirty="0" smtClean="0"/>
              <a:t>Event: subset of sample space</a:t>
            </a:r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probability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Probability is computed by dividing the favorable outcomes by possible outcomes.</a:t>
            </a:r>
          </a:p>
          <a:p>
            <a:pPr>
              <a:buNone/>
            </a:pPr>
            <a:r>
              <a:rPr lang="en-US" dirty="0" smtClean="0"/>
              <a:t>	P(E) = n(E)/n(S)</a:t>
            </a:r>
          </a:p>
          <a:p>
            <a:pPr>
              <a:buNone/>
            </a:pPr>
            <a:r>
              <a:rPr lang="en-US" dirty="0" smtClean="0"/>
              <a:t>Where n(E) is the number of outcomes that are favorable and n(S) is the total outcomes</a:t>
            </a:r>
          </a:p>
          <a:p>
            <a:r>
              <a:rPr lang="en-US" dirty="0" smtClean="0"/>
              <a:t>Find the probability of drawing a queen from a deck of cards.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Probability of a complement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event and its complement take up the entire sample space.</a:t>
            </a:r>
          </a:p>
          <a:p>
            <a:r>
              <a:rPr lang="en-US" dirty="0" smtClean="0"/>
              <a:t>This is often shown as E and E’.  </a:t>
            </a:r>
          </a:p>
          <a:p>
            <a:r>
              <a:rPr lang="en-US" dirty="0" smtClean="0"/>
              <a:t>For example, when rolling dice, the probability of rolling a six and the probability of not rolling a six are complements.  What is the probability of each?</a:t>
            </a:r>
          </a:p>
          <a:p>
            <a:r>
              <a:rPr lang="en-US" dirty="0" smtClean="0"/>
              <a:t>P(E)+ P(E’) = 1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the probability of two events occurring. </a:t>
            </a:r>
          </a:p>
          <a:p>
            <a:r>
              <a:rPr lang="en-US" dirty="0" smtClean="0"/>
              <a:t>It is measured by the probability of each event occurring minus any overlap.</a:t>
            </a:r>
          </a:p>
          <a:p>
            <a:r>
              <a:rPr lang="en-US" dirty="0" smtClean="0"/>
              <a:t>Try this one:</a:t>
            </a:r>
          </a:p>
          <a:p>
            <a:pPr lvl="1"/>
            <a:r>
              <a:rPr lang="en-US" dirty="0" smtClean="0"/>
              <a:t>What is the probability of rolling two dice and getting either the sum of eight or rolling a pair?</a:t>
            </a:r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Probability of independent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Suppose you toss a coin and then toss it again.  What is the probability that you will get two heads?</a:t>
            </a:r>
          </a:p>
          <a:p>
            <a:r>
              <a:rPr lang="en-US" dirty="0" smtClean="0"/>
              <a:t>This is the probability of independent events.</a:t>
            </a:r>
          </a:p>
          <a:p>
            <a:r>
              <a:rPr lang="en-US" dirty="0" smtClean="0"/>
              <a:t>It is the probability of one event times the probability of the other.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Probability of dependent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Imagine that you trying to find the probability of drawing two hearts from a deck of cards.   In scenario 1, the card you have drawn is replaced.  In scenario 2, the card is not replaced.  What is the probability of each scenario?</a:t>
            </a:r>
          </a:p>
          <a:p>
            <a:r>
              <a:rPr lang="en-US" dirty="0" smtClean="0"/>
              <a:t>Scenario 2 is the probability of dependent events.</a:t>
            </a:r>
          </a:p>
          <a:p>
            <a:r>
              <a:rPr lang="en-US" dirty="0" smtClean="0"/>
              <a:t>This is the probability of the 1</a:t>
            </a:r>
            <a:r>
              <a:rPr lang="en-US" baseline="30000" dirty="0" smtClean="0"/>
              <a:t>st</a:t>
            </a:r>
            <a:r>
              <a:rPr lang="en-US" dirty="0" smtClean="0"/>
              <a:t> event and then the probability of the 2</a:t>
            </a:r>
            <a:r>
              <a:rPr lang="en-US" baseline="30000" dirty="0" smtClean="0"/>
              <a:t>nd</a:t>
            </a:r>
            <a:r>
              <a:rPr lang="en-US" dirty="0" smtClean="0"/>
              <a:t> event, assuming that the 1</a:t>
            </a:r>
            <a:r>
              <a:rPr lang="en-US" baseline="30000" dirty="0" smtClean="0"/>
              <a:t>st</a:t>
            </a:r>
            <a:r>
              <a:rPr lang="en-US" dirty="0" smtClean="0"/>
              <a:t> event happened.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Your assignment- Extra CREDIT!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Pages 926 -928 #32-44 even, #56-68 even</a:t>
            </a:r>
          </a:p>
          <a:p>
            <a:r>
              <a:rPr lang="en-US" dirty="0" smtClean="0"/>
              <a:t>Page 951 #22-30 even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Counting</a:t>
            </a:r>
          </a:p>
          <a:p>
            <a:pPr lvl="1"/>
            <a:r>
              <a:rPr lang="en-US" dirty="0" smtClean="0"/>
              <a:t>Fundamental Counting principle</a:t>
            </a:r>
          </a:p>
          <a:p>
            <a:pPr lvl="1"/>
            <a:r>
              <a:rPr lang="en-US" dirty="0" smtClean="0"/>
              <a:t>Factorials</a:t>
            </a:r>
          </a:p>
          <a:p>
            <a:pPr lvl="1"/>
            <a:r>
              <a:rPr lang="en-US" dirty="0" smtClean="0"/>
              <a:t>Permutations and combinations</a:t>
            </a:r>
          </a:p>
          <a:p>
            <a:r>
              <a:rPr lang="en-US" dirty="0" smtClean="0"/>
              <a:t>Probability</a:t>
            </a:r>
          </a:p>
          <a:p>
            <a:pPr lvl="1"/>
            <a:r>
              <a:rPr lang="en-US" dirty="0" smtClean="0"/>
              <a:t>Complementary events</a:t>
            </a:r>
          </a:p>
          <a:p>
            <a:pPr lvl="1"/>
            <a:r>
              <a:rPr lang="en-US" dirty="0" smtClean="0"/>
              <a:t>Compound events</a:t>
            </a:r>
          </a:p>
          <a:p>
            <a:pPr lvl="1"/>
            <a:r>
              <a:rPr lang="en-US" dirty="0" smtClean="0"/>
              <a:t>Independent events</a:t>
            </a:r>
          </a:p>
          <a:p>
            <a:pPr lvl="1"/>
            <a:r>
              <a:rPr lang="en-US" dirty="0" smtClean="0"/>
              <a:t>Dependent events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Fundamental Counting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Consider this:</a:t>
            </a:r>
          </a:p>
          <a:p>
            <a:r>
              <a:rPr lang="en-US" dirty="0" smtClean="0"/>
              <a:t>You have an exam with five true or false questions.   How many different ways are there to answer the test?</a:t>
            </a:r>
          </a:p>
          <a:p>
            <a:r>
              <a:rPr lang="en-US" dirty="0" smtClean="0"/>
              <a:t>The fundamental counting principle states that:</a:t>
            </a:r>
            <a:r>
              <a:rPr lang="en-US" i="1" dirty="0" smtClean="0"/>
              <a:t> </a:t>
            </a:r>
          </a:p>
          <a:p>
            <a:pPr>
              <a:buNone/>
            </a:pPr>
            <a:r>
              <a:rPr lang="en-US" i="1" dirty="0" smtClean="0"/>
              <a:t>	"If there are </a:t>
            </a:r>
            <a:r>
              <a:rPr lang="en-US" b="1" i="1" dirty="0" smtClean="0"/>
              <a:t>r</a:t>
            </a:r>
            <a:r>
              <a:rPr lang="en-US" i="1" dirty="0" smtClean="0"/>
              <a:t> ways to do one thing, and </a:t>
            </a:r>
            <a:r>
              <a:rPr lang="en-US" b="1" i="1" dirty="0" smtClean="0"/>
              <a:t>s</a:t>
            </a:r>
            <a:r>
              <a:rPr lang="en-US" i="1" dirty="0" smtClean="0"/>
              <a:t> ways to do another, and </a:t>
            </a:r>
            <a:r>
              <a:rPr lang="en-US" b="1" i="1" dirty="0" smtClean="0"/>
              <a:t>t</a:t>
            </a:r>
            <a:r>
              <a:rPr lang="en-US" i="1" dirty="0" smtClean="0"/>
              <a:t> ways to do a third thing, and so on ..., then the number of ways of doing all those things at once is    </a:t>
            </a:r>
            <a:r>
              <a:rPr lang="en-US" b="1" i="1" dirty="0" smtClean="0"/>
              <a:t>r</a:t>
            </a:r>
            <a:r>
              <a:rPr lang="en-US" i="1" dirty="0" smtClean="0"/>
              <a:t> * </a:t>
            </a:r>
            <a:r>
              <a:rPr lang="en-US" b="1" i="1" dirty="0" smtClean="0"/>
              <a:t>s</a:t>
            </a:r>
            <a:r>
              <a:rPr lang="en-US" i="1" dirty="0" smtClean="0"/>
              <a:t> * </a:t>
            </a:r>
            <a:r>
              <a:rPr lang="en-US" b="1" i="1" dirty="0" smtClean="0"/>
              <a:t>t</a:t>
            </a:r>
            <a:r>
              <a:rPr lang="en-US" i="1" dirty="0" smtClean="0"/>
              <a:t>  etc. ..."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these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four pairs of pants, five shirts, and six pairs of shoes.   How many outfits can you make?</a:t>
            </a:r>
          </a:p>
          <a:p>
            <a:endParaRPr lang="en-US" dirty="0" smtClean="0"/>
          </a:p>
          <a:p>
            <a:r>
              <a:rPr lang="en-US" dirty="0" smtClean="0"/>
              <a:t>You are making license plates, but you are limited to letters in the first three spaces and numbers in the final three spaces.  How many license plates could you make?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 </a:t>
            </a:r>
            <a:r>
              <a:rPr lang="en-US" b="1" dirty="0" smtClean="0"/>
              <a:t>permutation</a:t>
            </a:r>
            <a:r>
              <a:rPr lang="en-US" dirty="0" smtClean="0"/>
              <a:t> is an ordering or arrangement.</a:t>
            </a:r>
          </a:p>
          <a:p>
            <a:r>
              <a:rPr lang="en-US" dirty="0" smtClean="0"/>
              <a:t>Suppose that there are five students who need to ask for help on their pre-calculus homework.   How many different orders could there be?</a:t>
            </a:r>
          </a:p>
          <a:p>
            <a:endParaRPr lang="en-US" dirty="0" smtClean="0"/>
          </a:p>
          <a:p>
            <a:r>
              <a:rPr lang="en-US" dirty="0" smtClean="0"/>
              <a:t>What if there were seven students instead of five?</a:t>
            </a:r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more efficient way to find the products is the previous problems is </a:t>
            </a:r>
            <a:r>
              <a:rPr lang="en-US" b="1" dirty="0" smtClean="0"/>
              <a:t>factorial notation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Factorial notation is defined as follows:</a:t>
            </a:r>
          </a:p>
          <a:p>
            <a:pPr>
              <a:buNone/>
            </a:pPr>
            <a:r>
              <a:rPr lang="en-US" dirty="0" smtClean="0"/>
              <a:t>	For any natural number n, n! = n(n-1)(n-2)…(2)(1)</a:t>
            </a:r>
          </a:p>
          <a:p>
            <a:pPr>
              <a:buNone/>
            </a:pPr>
            <a:r>
              <a:rPr lang="en-US" dirty="0" smtClean="0"/>
              <a:t>	0! = 1</a:t>
            </a:r>
          </a:p>
          <a:p>
            <a:r>
              <a:rPr lang="en-US" dirty="0" smtClean="0"/>
              <a:t>Find 2!, 5!, and 5!</a:t>
            </a:r>
          </a:p>
          <a:p>
            <a:r>
              <a:rPr lang="en-US" dirty="0" smtClean="0"/>
              <a:t>Use your calculator to find 13! And 20!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Permutations of n elements taken r at a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There are 15 students in speech.  How many arrangements are there for 3 students to give a speech?</a:t>
            </a:r>
          </a:p>
          <a:p>
            <a:endParaRPr lang="en-US" dirty="0" smtClean="0"/>
          </a:p>
          <a:p>
            <a:r>
              <a:rPr lang="en-US" dirty="0" smtClean="0"/>
              <a:t>P(n, r) represents the number of permutations for n elements, taken r at a time.</a:t>
            </a:r>
          </a:p>
          <a:p>
            <a:r>
              <a:rPr lang="en-US" dirty="0" smtClean="0"/>
              <a:t>P (n, r) = n!/[(n-r)!] = n(n-1)(n-2) {for a total of r factors}</a:t>
            </a:r>
          </a:p>
          <a:p>
            <a:r>
              <a:rPr lang="en-US" dirty="0" smtClean="0"/>
              <a:t>Try these:</a:t>
            </a:r>
          </a:p>
          <a:p>
            <a:pPr lvl="1"/>
            <a:r>
              <a:rPr lang="en-US" dirty="0" smtClean="0"/>
              <a:t>P(7, 2)</a:t>
            </a:r>
          </a:p>
          <a:p>
            <a:pPr lvl="1"/>
            <a:r>
              <a:rPr lang="en-US" dirty="0" smtClean="0"/>
              <a:t>P(10, 3)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combination</a:t>
            </a:r>
            <a:r>
              <a:rPr lang="en-US" dirty="0" smtClean="0"/>
              <a:t> is not a ordering or arrangement, but a subset of a set of elements.</a:t>
            </a:r>
          </a:p>
          <a:p>
            <a:r>
              <a:rPr lang="en-US" dirty="0" smtClean="0"/>
              <a:t>Consider: you have 4 people in class ready to present, but you want to pick a team of two people to make a presentation.   How many choices do you have?</a:t>
            </a:r>
          </a:p>
          <a:p>
            <a:r>
              <a:rPr lang="en-US" dirty="0" smtClean="0"/>
              <a:t>C(n, r) represents this choice.</a:t>
            </a:r>
          </a:p>
          <a:p>
            <a:r>
              <a:rPr lang="en-US" dirty="0" smtClean="0"/>
              <a:t>C(n, r) = P(n, r)/r! = n!/[(n-r)!*r!)</a:t>
            </a:r>
          </a:p>
          <a:p>
            <a:r>
              <a:rPr lang="en-US" dirty="0" smtClean="0"/>
              <a:t>Try these:</a:t>
            </a:r>
          </a:p>
          <a:p>
            <a:pPr lvl="1"/>
            <a:r>
              <a:rPr lang="en-US" dirty="0" smtClean="0"/>
              <a:t>C(10, 2)</a:t>
            </a:r>
          </a:p>
          <a:p>
            <a:pPr lvl="1"/>
            <a:r>
              <a:rPr lang="en-US" dirty="0" smtClean="0"/>
              <a:t>C (30, 25) </a:t>
            </a:r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Combinations </a:t>
            </a:r>
            <a:r>
              <a:rPr lang="en-US" dirty="0" err="1" smtClean="0"/>
              <a:t>vs</a:t>
            </a:r>
            <a:r>
              <a:rPr lang="en-US" dirty="0" smtClean="0"/>
              <a:t> permutations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permutations, order matters.   </a:t>
            </a:r>
          </a:p>
          <a:p>
            <a:pPr lvl="1"/>
            <a:r>
              <a:rPr lang="en-US" dirty="0" smtClean="0"/>
              <a:t>AB ≠ BA</a:t>
            </a:r>
          </a:p>
          <a:p>
            <a:r>
              <a:rPr lang="en-US" dirty="0" smtClean="0"/>
              <a:t>In combinations, order does not matter.</a:t>
            </a:r>
          </a:p>
          <a:p>
            <a:pPr lvl="1"/>
            <a:r>
              <a:rPr lang="en-US" dirty="0" smtClean="0"/>
              <a:t>AB = BA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B13F9A" mc:Ignorable=""/>
      </a:dk2>
      <a:lt2>
        <a:srgbClr xmlns:mc="http://schemas.openxmlformats.org/markup-compatibility/2006" xmlns:a14="http://schemas.microsoft.com/office/drawing/2010/main" val="F4E7ED" mc:Ignorable=""/>
      </a:lt2>
      <a:accent1>
        <a:srgbClr xmlns:mc="http://schemas.openxmlformats.org/markup-compatibility/2006" xmlns:a14="http://schemas.microsoft.com/office/drawing/2010/main" val="B83D68" mc:Ignorable=""/>
      </a:accent1>
      <a:accent2>
        <a:srgbClr xmlns:mc="http://schemas.openxmlformats.org/markup-compatibility/2006" xmlns:a14="http://schemas.microsoft.com/office/drawing/2010/main" val="AC66BB" mc:Ignorable=""/>
      </a:accent2>
      <a:accent3>
        <a:srgbClr xmlns:mc="http://schemas.openxmlformats.org/markup-compatibility/2006" xmlns:a14="http://schemas.microsoft.com/office/drawing/2010/main" val="DE6C36" mc:Ignorable=""/>
      </a:accent3>
      <a:accent4>
        <a:srgbClr xmlns:mc="http://schemas.openxmlformats.org/markup-compatibility/2006" xmlns:a14="http://schemas.microsoft.com/office/drawing/2010/main" val="F9B639" mc:Ignorable=""/>
      </a:accent4>
      <a:accent5>
        <a:srgbClr xmlns:mc="http://schemas.openxmlformats.org/markup-compatibility/2006" xmlns:a14="http://schemas.microsoft.com/office/drawing/2010/main" val="CF6DA4" mc:Ignorable=""/>
      </a:accent5>
      <a:accent6>
        <a:srgbClr xmlns:mc="http://schemas.openxmlformats.org/markup-compatibility/2006" xmlns:a14="http://schemas.microsoft.com/office/drawing/2010/main" val="FA8D3D" mc:Ignorable=""/>
      </a:accent6>
      <a:hlink>
        <a:srgbClr xmlns:mc="http://schemas.openxmlformats.org/markup-compatibility/2006" xmlns:a14="http://schemas.microsoft.com/office/drawing/2010/main" val="FFDE66" mc:Ignorable=""/>
      </a:hlink>
      <a:folHlink>
        <a:srgbClr xmlns:mc="http://schemas.openxmlformats.org/markup-compatibility/2006" xmlns:a14="http://schemas.microsoft.com/office/drawing/2010/main" val="D490C5" mc:Ignorable="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172</TotalTime>
  <Words>746</Words>
  <Application>Microsoft Office PowerPoint</Application>
  <PresentationFormat>On-screen Show (16:10)</PresentationFormat>
  <Paragraphs>104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Opulent</vt:lpstr>
      <vt:lpstr>Chapter 11: Further Topics in Algebra</vt:lpstr>
      <vt:lpstr>Topics</vt:lpstr>
      <vt:lpstr>Fundamental Counting Principle</vt:lpstr>
      <vt:lpstr>Consider these problems</vt:lpstr>
      <vt:lpstr>Permutations</vt:lpstr>
      <vt:lpstr>Factorials</vt:lpstr>
      <vt:lpstr>Permutations of n elements taken r at a time</vt:lpstr>
      <vt:lpstr>Combinations</vt:lpstr>
      <vt:lpstr>Combinations vs permutations</vt:lpstr>
      <vt:lpstr>Probability</vt:lpstr>
      <vt:lpstr>Computing probability</vt:lpstr>
      <vt:lpstr>Probability of a complement</vt:lpstr>
      <vt:lpstr>Compound events</vt:lpstr>
      <vt:lpstr>Probability of independent events</vt:lpstr>
      <vt:lpstr>Probability of dependent events</vt:lpstr>
      <vt:lpstr>Your assignment- Extra CREDIT!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11: Further Topics in Algebra</dc:title>
  <dc:creator>Ameena</dc:creator>
  <cp:lastModifiedBy>Ameena</cp:lastModifiedBy>
  <cp:revision>16</cp:revision>
  <dcterms:created xsi:type="dcterms:W3CDTF">2008-03-12T15:31:51Z</dcterms:created>
  <dcterms:modified xsi:type="dcterms:W3CDTF">2010-03-10T21:01:41Z</dcterms:modified>
</cp:coreProperties>
</file>